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2" r:id="rId7"/>
    <p:sldId id="261" r:id="rId8"/>
    <p:sldId id="263" r:id="rId9"/>
    <p:sldId id="265" r:id="rId10"/>
    <p:sldId id="266" r:id="rId11"/>
    <p:sldId id="268" r:id="rId12"/>
    <p:sldId id="267" r:id="rId13"/>
    <p:sldId id="264"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AEF0"/>
    <a:srgbClr val="AA72D4"/>
    <a:srgbClr val="C39B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8309" autoAdjust="0"/>
    <p:restoredTop sz="94660"/>
  </p:normalViewPr>
  <p:slideViewPr>
    <p:cSldViewPr snapToGrid="0">
      <p:cViewPr varScale="1">
        <p:scale>
          <a:sx n="101" d="100"/>
          <a:sy n="101" d="100"/>
        </p:scale>
        <p:origin x="144"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3-04-16T10:59:23.322"/>
    </inkml:context>
    <inkml:brush xml:id="br0">
      <inkml:brushProperty name="width" value="0.06667" units="cm"/>
      <inkml:brushProperty name="height" value="0.06667" units="cm"/>
      <inkml:brushProperty name="color" value="#3165BB"/>
      <inkml:brushProperty name="fitToCurve" value="1"/>
    </inkml:brush>
  </inkml:definitions>
  <inkml:traceGroup>
    <inkml:annotationXML>
      <emma:emma xmlns:emma="http://www.w3.org/2003/04/emma" version="1.0">
        <emma:interpretation id="{269A77E8-B2C5-4F2E-8F50-0A24A9CD1834}" emma:medium="tactile" emma:mode="ink">
          <msink:context xmlns:msink="http://schemas.microsoft.com/ink/2010/main" type="inkDrawing" rotatedBoundingBox="21556,9089 30598,9147 30585,11085 21543,11026" hotPoints="30088,8961 30170,10779 22181,11140 22099,9322" semanticType="enclosure" shapeName="Rectangle"/>
        </emma:interpretation>
      </emma:emma>
    </inkml:annotationXML>
    <inkml:trace contextRef="#ctx0" brushRef="#br0">62 317 0,'37'0'921,"-1"0"-811,-36-36-63,36 36-16,-36-37 0,0 1 16,37 36 156,-37-36-125,36 36-15,0 0-48,-36-36 1,36 36-16,1-37 31,-1 37 16,0 0-16,-36-36-31,37 36 16,-1 0 15,0 0 1,0 0-1,-36-36 16,37 36-32,-1 0 48,37 0-32,-37 0-15,36 0 15,-35 0-15,35 0-1,-35 0 1,-1 0-1,0 0 1,0 0 0,1 0-1,-1 0 1,37 0-16,-37 0 781,0 0-734,0 0-31,1 0 15,-1 0 31,0 0 63,1 0-109,-1 0 62,0 0-15,0 0 15,1 0-31,-1 0-16,0 0-31,1 0 31,-1 0-15,0 0-1,0 0 454,37 0-453,-37 0-1,37 0 1,-37 0 0,0 0-1,1 0 1,-1 0 15,0 0 0,1 0 1,-37 36-17,36-36-15,0 0 47,0 0 0,1 0 0,-1 0 0,0 0-32,1 0 1,-1 0 0,0 0 15,0 0 0,1 0 0,-1 0 16,0 0 391,1 0-407,35 0-31,-36 0 16,1 0-1,35 0 1,-35 0 0,-1 0 30,0 0-30,-36 36 62,36-36-62,1 0 62,35 0-31,-35 0-47,35 0 31,-36 0-15,1 0-1,-1 37 1,0-37 453,1 0-454,-1 0 1,0 0 0,73 0-1,-73 0 1,73 0-16,-36 0 15,-37-37 1,37 37 0,-37 0-1,0 0 17,0 0 14,1 0 1,35 0-15,-35 0-17,-1 0 1,0 0-1,0 0-15,1 0 32,-1 0-17,0 0-15,37 0 16,-1-36 15,1 36-15,-37 0-16,1 0 15,-1 0 1,0 0 0,0 0 390,1 0-390,-1 0-1,73 0 1,-73 0-1,73 0 1,0 0-16,36 0 16,-72 0-1,-1 0 1,37 0-16,-36 0 16,-37 0-1,0 0 1,0 0-16,1 0 15,-1 0 17,0 0-17,1 0 673,-1 0-688,36 0 15,-35 0 17,35 0-32,-35 0 31,-1 0-15,0 0-16,0 0 31,1 0-16,-1 0 1,0 0 0,1 0-1,-1 0 17,0 0-17,0 0 16,1 0-15,35 0 0,-35 0-1,-1 0 1,0 0 31,0 0-47,37-36 15,-37 36 1,73 0 0,-73 0-1,37 0 1,-37 0 0,37 0 437,-37 0-422,0 0-31,1 0 16,35 0-1,1 0 1,-37 0-1,0 0-15,1 0 16,35 0 15,-35 0 1,-1 0-1,0 0-31,0 0 15,1 0 1,-1 0 0,0 0 15,1 0 0,-1 0 16,0 0-47,0 0 47,1 0 0,-1 0-32,0 0 95,1 0-48,-1 0-15,36 0-16,-35 0 1,-37 36-17,36-36 1,0 0-16,-36 36 31,37-36-15,-1 0 15,0 37 32,0-37 374,1 0-437,-37 36 31,36-36-15,-36 36 0,36 0 15,1-36-16,-37 37 1,36-1 0,-36 0-1,36 1 1,-36-1 15,0 0 16,0 0-31,0 1 31,36-37-47,-36 36 31,37-36-16,-37 36 1,0 1 0,0-1-1,0 0 17,0 0 14,0 1-14,36-37-17,-36 36 1,0 37 31,0-1-32,0-36 1,36 1 0,-36 35-16,0 1 15,0-37 313,0 0-312,0 1 0,0-1-16,0 0 31,0 1 16,0-1-32,0 0 1,0 0 15,0 1 16,0-1-16,0 0 79,-36-36-48,0 0-15,-1 37-31,1-37 15,0 0 16,36 36-31,-36-36 15,-1 36 0,1 0 16,0-36-31,36 37-1,-73-37 516,37 0-515,-73 0 0,36 0-1,37 36-15,-36-36 16,-1 0 0,37 0 30,-37 0-46,1 0 16,35 0 0,1 0-1,0 0 1,-1 0 15,-71 36-31,71-36 422,1 0-406,-109 0-1,0 0 1,72 0 0,-36 0-16,73 0 15,0 0 1,-1 0-1,1 0 1,0 0 0,-37 0 468,-36 0-468,-108 0-16,108 0 15,0 0 1,0 0 0,73 0-1,0 0 1,-1 0-1,1 0 1,0 0 0,-1 0-1,1 0 1,0 0 468,-37 0-468,-36 0 0,37 0-1,-37 0-15,36 0 16,-35 0-1,-1 0 1,-73 0-16,37 0 16,36 0-1,37 0 1,35 0-16,1 0 16,0 0-1,36-36 32,-36 36-31,-1 0-1,1 0 48,0 0-16,-1 0-32,1 0 1,-36 0 15,35 0-15,1 0-1,-37 0 1,37 0-16,0 0 16,0 0-1,-1 0 1,1 0 0,0 0-16,-1 0 31,1 0 63,0 0-79,0 0 63,-1 0-46,-72 0-17,37 0-15,-1 0 16,37 0-1,-37 0 1,1 0-16,36 0 16,-1 0-1,1 0 1,0 0 0,-1 0-16,1 0 62,0 0-46,0 0-1,-1 0-15,1 0 63,-37 0-48,1 0 548,-37 0-547,73 0 15,-73 0-16,0 0-15,0 0 16,37 0 0,35 0-1,-35 0-15,35 0 32,1 0-17,0 0-15,0 0 16,-73 0-1,36 0 1,37 0-16,0 0 16,-1 0 31,-35 0-16,35 0-16,1 0 1,-36 0-16,35 0 31,1 0 1,-73 36-17,0-36 1,73 0-16,0 37 15,-1-37 1,1 0 0,-36 0-16,35 0 15,-35 0 1,-1 0 0,37 0-16,0 0 31,-1 0 0,1 0-15,0 0 343,-37 0-343,37 0-1,-37 0 1,37 0-16,0-37 16,-37 1-1,37 0 16,0-1-31,-1 1 16,1 0 0,0 0 15,-1-1 0,1 1-15,0 0 15,0-1-15,36 1-1,-37 0 1,37 0 15,0-1-31,-36 37 31,36-36-15,-36 0 0,-1-1-1,37 1 17,-36 0-1,36 0 0,0-1 0,0 1-15,0 0 31,0-1-16,0 1 16,0 0-31,0 0 46,0-1 1,0 1 15,0 0-47,0-1 0,0 1 47,0 0 47,0 0-62,0-1 15,0 1 16,0 0-16,0-1-16,36 1 63,-36 0 16,37 36-125,-37-36 109,0-1 171,36 37-202,-36-36 0,36 36-78</inkml:trace>
  </inkml:traceGroup>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B09AA0E-A40F-4E3C-952D-954CA082F779}"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3214485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09AA0E-A40F-4E3C-952D-954CA082F779}"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42024046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B09AA0E-A40F-4E3C-952D-954CA082F779}"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224673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B09AA0E-A40F-4E3C-952D-954CA082F779}"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538216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B09AA0E-A40F-4E3C-952D-954CA082F779}" type="datetimeFigureOut">
              <a:rPr lang="en-GB" smtClean="0"/>
              <a:t>24/04/2026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1783634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B09AA0E-A40F-4E3C-952D-954CA082F779}" type="datetimeFigureOut">
              <a:rPr lang="en-GB" smtClean="0"/>
              <a:t>24/04/2026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4585393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09AA0E-A40F-4E3C-952D-954CA082F779}" type="datetimeFigureOut">
              <a:rPr lang="en-GB" smtClean="0"/>
              <a:t>24/04/2026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3178054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B09AA0E-A40F-4E3C-952D-954CA082F779}"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3580982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B09AA0E-A40F-4E3C-952D-954CA082F779}" type="datetimeFigureOut">
              <a:rPr lang="en-GB" smtClean="0"/>
              <a:t>24/04/2026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3592619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09AA0E-A40F-4E3C-952D-954CA082F779}"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368599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B09AA0E-A40F-4E3C-952D-954CA082F779}" type="datetimeFigureOut">
              <a:rPr lang="en-GB" smtClean="0"/>
              <a:t>24/04/2026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8549DF-1BB5-4755-A4C2-32BB085DDC2B}" type="slidenum">
              <a:rPr lang="en-GB" smtClean="0"/>
              <a:t>‹#›</a:t>
            </a:fld>
            <a:endParaRPr lang="en-GB"/>
          </a:p>
        </p:txBody>
      </p:sp>
    </p:spTree>
    <p:extLst>
      <p:ext uri="{BB962C8B-B14F-4D97-AF65-F5344CB8AC3E}">
        <p14:creationId xmlns:p14="http://schemas.microsoft.com/office/powerpoint/2010/main" val="3676887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AA72D4"/>
            </a:gs>
            <a:gs pos="74000">
              <a:schemeClr val="accent1">
                <a:lumMod val="45000"/>
                <a:lumOff val="55000"/>
              </a:schemeClr>
            </a:gs>
            <a:gs pos="38000">
              <a:schemeClr val="accent1">
                <a:lumMod val="45000"/>
                <a:lumOff val="55000"/>
              </a:schemeClr>
            </a:gs>
            <a:gs pos="100000">
              <a:srgbClr val="F0AEF0"/>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09AA0E-A40F-4E3C-952D-954CA082F779}" type="datetimeFigureOut">
              <a:rPr lang="en-GB" smtClean="0"/>
              <a:t>24/04/2026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8549DF-1BB5-4755-A4C2-32BB085DDC2B}" type="slidenum">
              <a:rPr lang="en-GB" smtClean="0"/>
              <a:t>‹#›</a:t>
            </a:fld>
            <a:endParaRPr lang="en-GB"/>
          </a:p>
        </p:txBody>
      </p:sp>
    </p:spTree>
    <p:extLst>
      <p:ext uri="{BB962C8B-B14F-4D97-AF65-F5344CB8AC3E}">
        <p14:creationId xmlns:p14="http://schemas.microsoft.com/office/powerpoint/2010/main" val="27934004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7.emf"/><Relationship Id="rId5" Type="http://schemas.openxmlformats.org/officeDocument/2006/relationships/customXml" Target="../ink/ink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14995" y="1384663"/>
            <a:ext cx="9144000" cy="4023360"/>
          </a:xfrm>
        </p:spPr>
        <p:txBody>
          <a:bodyPr>
            <a:normAutofit/>
          </a:bodyPr>
          <a:lstStyle/>
          <a:p>
            <a:r>
              <a:rPr lang="en-GB" dirty="0" smtClean="0">
                <a:solidFill>
                  <a:srgbClr val="002060"/>
                </a:solidFill>
                <a:latin typeface="SassoonCRInfant" panose="02010503020300020003" pitchFamily="2" charset="0"/>
              </a:rPr>
              <a:t>Year 1 </a:t>
            </a:r>
            <a:br>
              <a:rPr lang="en-GB" dirty="0" smtClean="0">
                <a:solidFill>
                  <a:srgbClr val="002060"/>
                </a:solidFill>
                <a:latin typeface="SassoonCRInfant" panose="02010503020300020003" pitchFamily="2" charset="0"/>
              </a:rPr>
            </a:br>
            <a:r>
              <a:rPr lang="en-GB" dirty="0" smtClean="0">
                <a:solidFill>
                  <a:srgbClr val="002060"/>
                </a:solidFill>
                <a:latin typeface="SassoonCRInfant" panose="02010503020300020003" pitchFamily="2" charset="0"/>
              </a:rPr>
              <a:t/>
            </a:r>
            <a:br>
              <a:rPr lang="en-GB" dirty="0" smtClean="0">
                <a:solidFill>
                  <a:srgbClr val="002060"/>
                </a:solidFill>
                <a:latin typeface="SassoonCRInfant" panose="02010503020300020003" pitchFamily="2" charset="0"/>
              </a:rPr>
            </a:br>
            <a:r>
              <a:rPr lang="en-GB" dirty="0" smtClean="0">
                <a:solidFill>
                  <a:srgbClr val="002060"/>
                </a:solidFill>
                <a:latin typeface="SassoonCRInfant" panose="02010503020300020003" pitchFamily="2" charset="0"/>
              </a:rPr>
              <a:t>Phonics Screening Check</a:t>
            </a:r>
            <a:endParaRPr lang="en-GB" dirty="0">
              <a:solidFill>
                <a:srgbClr val="002060"/>
              </a:solidFill>
              <a:latin typeface="SassoonCRInfant" panose="02010503020300020003" pitchFamily="2" charset="0"/>
            </a:endParaRPr>
          </a:p>
        </p:txBody>
      </p:sp>
      <p:pic>
        <p:nvPicPr>
          <p:cNvPr id="1026" name="Picture 2" descr="What is the Phonics Screening Check for? – David Didau"/>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888575">
            <a:off x="1371598" y="669850"/>
            <a:ext cx="2220687" cy="29711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Phonics Screening Check - PhonicsBloom.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183210">
            <a:off x="8817427" y="755913"/>
            <a:ext cx="2220687" cy="31424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02257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smtClean="0">
                <a:solidFill>
                  <a:srgbClr val="002060"/>
                </a:solidFill>
                <a:latin typeface="SassoonCRInfant" panose="02010503020300020003" pitchFamily="2" charset="0"/>
              </a:rPr>
              <a:t>What is phonics?</a:t>
            </a:r>
            <a:endParaRPr lang="en-GB" sz="4800" dirty="0">
              <a:solidFill>
                <a:srgbClr val="002060"/>
              </a:solidFill>
              <a:latin typeface="SassoonCRInfant" panose="02010503020300020003" pitchFamily="2" charset="0"/>
            </a:endParaRPr>
          </a:p>
        </p:txBody>
      </p:sp>
      <p:sp>
        <p:nvSpPr>
          <p:cNvPr id="3" name="Content Placeholder 2"/>
          <p:cNvSpPr>
            <a:spLocks noGrp="1"/>
          </p:cNvSpPr>
          <p:nvPr>
            <p:ph idx="1"/>
          </p:nvPr>
        </p:nvSpPr>
        <p:spPr/>
        <p:txBody>
          <a:bodyPr>
            <a:noAutofit/>
          </a:bodyPr>
          <a:lstStyle/>
          <a:p>
            <a:pPr marL="0" indent="0">
              <a:lnSpc>
                <a:spcPct val="200000"/>
              </a:lnSpc>
              <a:buNone/>
            </a:pPr>
            <a:r>
              <a:rPr lang="en-GB" sz="3200" dirty="0" smtClean="0">
                <a:solidFill>
                  <a:srgbClr val="002060"/>
                </a:solidFill>
                <a:latin typeface="SassoonCRInfant" panose="02010503020300020003" pitchFamily="2" charset="0"/>
              </a:rPr>
              <a:t>The children have been learning phonics since they started in Reception. </a:t>
            </a:r>
          </a:p>
          <a:p>
            <a:pPr marL="0" indent="0">
              <a:lnSpc>
                <a:spcPct val="200000"/>
              </a:lnSpc>
              <a:buNone/>
            </a:pPr>
            <a:r>
              <a:rPr lang="en-GB" sz="3200" dirty="0" smtClean="0">
                <a:solidFill>
                  <a:srgbClr val="002060"/>
                </a:solidFill>
                <a:latin typeface="SassoonCRInfant" panose="02010503020300020003" pitchFamily="2" charset="0"/>
              </a:rPr>
              <a:t>Throughout this time they have learnt sounds in a set order. </a:t>
            </a:r>
          </a:p>
          <a:p>
            <a:pPr marL="0" indent="0">
              <a:lnSpc>
                <a:spcPct val="200000"/>
              </a:lnSpc>
              <a:buNone/>
            </a:pPr>
            <a:r>
              <a:rPr lang="en-GB" sz="3200" dirty="0" smtClean="0">
                <a:solidFill>
                  <a:srgbClr val="002060"/>
                </a:solidFill>
                <a:latin typeface="SassoonCRInfant" panose="02010503020300020003" pitchFamily="2" charset="0"/>
              </a:rPr>
              <a:t>They have also learnt the skills of blending. </a:t>
            </a:r>
          </a:p>
          <a:p>
            <a:pPr marL="0" indent="0">
              <a:lnSpc>
                <a:spcPct val="200000"/>
              </a:lnSpc>
              <a:buNone/>
            </a:pPr>
            <a:r>
              <a:rPr lang="en-GB" sz="3200" dirty="0" smtClean="0">
                <a:solidFill>
                  <a:srgbClr val="002060"/>
                </a:solidFill>
                <a:latin typeface="SassoonCRInfant" panose="02010503020300020003" pitchFamily="2" charset="0"/>
              </a:rPr>
              <a:t> </a:t>
            </a:r>
            <a:endParaRPr lang="en-GB" sz="3200" dirty="0">
              <a:solidFill>
                <a:srgbClr val="002060"/>
              </a:solidFill>
              <a:latin typeface="SassoonCRInfant" panose="02010503020300020003" pitchFamily="2" charset="0"/>
            </a:endParaRPr>
          </a:p>
        </p:txBody>
      </p:sp>
    </p:spTree>
    <p:extLst>
      <p:ext uri="{BB962C8B-B14F-4D97-AF65-F5344CB8AC3E}">
        <p14:creationId xmlns:p14="http://schemas.microsoft.com/office/powerpoint/2010/main" val="37530455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131" y="182245"/>
            <a:ext cx="10515600" cy="1325563"/>
          </a:xfrm>
        </p:spPr>
        <p:txBody>
          <a:bodyPr/>
          <a:lstStyle/>
          <a:p>
            <a:r>
              <a:rPr lang="en-GB" dirty="0" smtClean="0">
                <a:solidFill>
                  <a:srgbClr val="002060"/>
                </a:solidFill>
                <a:latin typeface="SassoonCRInfant" panose="02010503020300020003" pitchFamily="2" charset="0"/>
              </a:rPr>
              <a:t>Sounds</a:t>
            </a:r>
            <a:endParaRPr lang="en-GB" dirty="0">
              <a:solidFill>
                <a:srgbClr val="002060"/>
              </a:solidFill>
              <a:latin typeface="SassoonCRInfant" panose="02010503020300020003" pitchFamily="2" charset="0"/>
            </a:endParaRPr>
          </a:p>
        </p:txBody>
      </p:sp>
      <p:sp>
        <p:nvSpPr>
          <p:cNvPr id="3" name="Content Placeholder 2"/>
          <p:cNvSpPr>
            <a:spLocks noGrp="1"/>
          </p:cNvSpPr>
          <p:nvPr>
            <p:ph idx="1"/>
          </p:nvPr>
        </p:nvSpPr>
        <p:spPr>
          <a:xfrm>
            <a:off x="616131" y="1263922"/>
            <a:ext cx="10515600" cy="5476512"/>
          </a:xfrm>
        </p:spPr>
        <p:txBody>
          <a:bodyPr>
            <a:normAutofit fontScale="92500" lnSpcReduction="10000"/>
          </a:bodyPr>
          <a:lstStyle/>
          <a:p>
            <a:pPr marL="0" indent="0">
              <a:lnSpc>
                <a:spcPct val="150000"/>
              </a:lnSpc>
              <a:buNone/>
            </a:pPr>
            <a:r>
              <a:rPr lang="en-GB" sz="3200" dirty="0" smtClean="0">
                <a:solidFill>
                  <a:srgbClr val="002060"/>
                </a:solidFill>
                <a:latin typeface="SassoonCRInfant" panose="02010503020300020003" pitchFamily="2" charset="0"/>
              </a:rPr>
              <a:t>There are 44 sounds (phonemes) to learn but </a:t>
            </a:r>
          </a:p>
          <a:p>
            <a:pPr marL="0" indent="0">
              <a:lnSpc>
                <a:spcPct val="150000"/>
              </a:lnSpc>
              <a:buNone/>
            </a:pPr>
            <a:r>
              <a:rPr lang="en-GB" sz="3200" dirty="0" smtClean="0">
                <a:solidFill>
                  <a:srgbClr val="002060"/>
                </a:solidFill>
                <a:latin typeface="SassoonCRInfant" panose="02010503020300020003" pitchFamily="2" charset="0"/>
              </a:rPr>
              <a:t>there are over 150 graphemes (ways in</a:t>
            </a:r>
          </a:p>
          <a:p>
            <a:pPr marL="0" indent="0">
              <a:lnSpc>
                <a:spcPct val="150000"/>
              </a:lnSpc>
              <a:buNone/>
            </a:pPr>
            <a:r>
              <a:rPr lang="en-GB" sz="3200" dirty="0" smtClean="0">
                <a:solidFill>
                  <a:srgbClr val="002060"/>
                </a:solidFill>
                <a:latin typeface="SassoonCRInfant" panose="02010503020300020003" pitchFamily="2" charset="0"/>
              </a:rPr>
              <a:t>which to write each sound). This makes </a:t>
            </a:r>
          </a:p>
          <a:p>
            <a:pPr marL="0" indent="0">
              <a:lnSpc>
                <a:spcPct val="150000"/>
              </a:lnSpc>
              <a:buNone/>
            </a:pPr>
            <a:r>
              <a:rPr lang="en-GB" sz="3200" dirty="0" smtClean="0">
                <a:solidFill>
                  <a:srgbClr val="002060"/>
                </a:solidFill>
                <a:latin typeface="SassoonCRInfant" panose="02010503020300020003" pitchFamily="2" charset="0"/>
              </a:rPr>
              <a:t>it a very complex code. </a:t>
            </a:r>
          </a:p>
          <a:p>
            <a:pPr marL="0" indent="0">
              <a:lnSpc>
                <a:spcPct val="150000"/>
              </a:lnSpc>
              <a:buNone/>
            </a:pPr>
            <a:endParaRPr lang="en-GB" sz="3200" dirty="0">
              <a:solidFill>
                <a:srgbClr val="002060"/>
              </a:solidFill>
              <a:latin typeface="SassoonCRInfant" panose="02010503020300020003" pitchFamily="2" charset="0"/>
            </a:endParaRPr>
          </a:p>
          <a:p>
            <a:pPr marL="0" indent="0">
              <a:lnSpc>
                <a:spcPct val="150000"/>
              </a:lnSpc>
              <a:buNone/>
            </a:pPr>
            <a:r>
              <a:rPr lang="en-GB" sz="3200" dirty="0" smtClean="0">
                <a:solidFill>
                  <a:srgbClr val="002060"/>
                </a:solidFill>
                <a:latin typeface="SassoonCRInfant" panose="02010503020300020003" pitchFamily="2" charset="0"/>
              </a:rPr>
              <a:t>2 or 3 letters that make a sound are </a:t>
            </a:r>
          </a:p>
          <a:p>
            <a:pPr marL="0" indent="0">
              <a:lnSpc>
                <a:spcPct val="150000"/>
              </a:lnSpc>
              <a:buNone/>
            </a:pPr>
            <a:r>
              <a:rPr lang="en-GB" sz="3200" dirty="0" smtClean="0">
                <a:solidFill>
                  <a:srgbClr val="002060"/>
                </a:solidFill>
                <a:latin typeface="SassoonCRInfant" panose="02010503020300020003" pitchFamily="2" charset="0"/>
              </a:rPr>
              <a:t>known as </a:t>
            </a:r>
            <a:r>
              <a:rPr lang="en-GB" sz="3200" b="1" dirty="0" smtClean="0">
                <a:solidFill>
                  <a:srgbClr val="002060"/>
                </a:solidFill>
                <a:latin typeface="SassoonCRInfant" panose="02010503020300020003" pitchFamily="2" charset="0"/>
              </a:rPr>
              <a:t>special friends</a:t>
            </a:r>
            <a:r>
              <a:rPr lang="en-GB" sz="3200" dirty="0" smtClean="0">
                <a:solidFill>
                  <a:srgbClr val="002060"/>
                </a:solidFill>
                <a:latin typeface="SassoonCRInfant" panose="02010503020300020003" pitchFamily="2" charset="0"/>
              </a:rPr>
              <a:t>. </a:t>
            </a:r>
            <a:endParaRPr lang="en-GB" sz="3200" dirty="0">
              <a:solidFill>
                <a:srgbClr val="002060"/>
              </a:solidFill>
              <a:latin typeface="SassoonCRInfant" panose="02010503020300020003" pitchFamily="2" charset="0"/>
            </a:endParaRPr>
          </a:p>
        </p:txBody>
      </p:sp>
      <p:pic>
        <p:nvPicPr>
          <p:cNvPr id="4" name="Picture 3" descr="Text, table&#10;&#10;Description automatically generated">
            <a:extLst>
              <a:ext uri="{FF2B5EF4-FFF2-40B4-BE49-F238E27FC236}">
                <a16:creationId xmlns:a16="http://schemas.microsoft.com/office/drawing/2014/main" id="{B1BF9FB8-D919-4F5F-A519-9724A285B4D0}"/>
              </a:ext>
            </a:extLst>
          </p:cNvPr>
          <p:cNvPicPr>
            <a:picLocks noChangeAspect="1"/>
          </p:cNvPicPr>
          <p:nvPr/>
        </p:nvPicPr>
        <p:blipFill rotWithShape="1">
          <a:blip r:embed="rId2">
            <a:extLst>
              <a:ext uri="{28A0092B-C50C-407E-A947-70E740481C1C}">
                <a14:useLocalDpi xmlns:a14="http://schemas.microsoft.com/office/drawing/2010/main" val="0"/>
              </a:ext>
            </a:extLst>
          </a:blip>
          <a:srcRect l="1378" t="2885" r="8620" b="-3526"/>
          <a:stretch/>
        </p:blipFill>
        <p:spPr>
          <a:xfrm>
            <a:off x="7727396" y="2181498"/>
            <a:ext cx="4277369" cy="4332559"/>
          </a:xfrm>
          <a:prstGeom prst="rect">
            <a:avLst/>
          </a:prstGeom>
        </p:spPr>
      </p:pic>
    </p:spTree>
    <p:extLst>
      <p:ext uri="{BB962C8B-B14F-4D97-AF65-F5344CB8AC3E}">
        <p14:creationId xmlns:p14="http://schemas.microsoft.com/office/powerpoint/2010/main" val="38209136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assoonCRInfant" panose="02010503020300020003" pitchFamily="2" charset="0"/>
              </a:rPr>
              <a:t>Read Write Inc.</a:t>
            </a:r>
            <a:endParaRPr lang="en-GB" dirty="0">
              <a:solidFill>
                <a:srgbClr val="002060"/>
              </a:solidFill>
              <a:latin typeface="SassoonCRInfant" panose="02010503020300020003" pitchFamily="2" charset="0"/>
            </a:endParaRPr>
          </a:p>
        </p:txBody>
      </p:sp>
      <p:sp>
        <p:nvSpPr>
          <p:cNvPr id="3" name="Content Placeholder 2"/>
          <p:cNvSpPr>
            <a:spLocks noGrp="1"/>
          </p:cNvSpPr>
          <p:nvPr>
            <p:ph idx="1"/>
          </p:nvPr>
        </p:nvSpPr>
        <p:spPr>
          <a:xfrm>
            <a:off x="459377" y="1538242"/>
            <a:ext cx="10515600" cy="4351338"/>
          </a:xfrm>
        </p:spPr>
        <p:txBody>
          <a:bodyPr/>
          <a:lstStyle/>
          <a:p>
            <a:pPr marL="0" indent="0">
              <a:buNone/>
            </a:pPr>
            <a:r>
              <a:rPr lang="en-GB" dirty="0" smtClean="0">
                <a:solidFill>
                  <a:srgbClr val="002060"/>
                </a:solidFill>
                <a:latin typeface="SassoonCRInfant" panose="02010503020300020003" pitchFamily="2" charset="0"/>
              </a:rPr>
              <a:t>   There are 3 sets of sounds. </a:t>
            </a:r>
            <a:endParaRPr lang="en-GB" dirty="0">
              <a:solidFill>
                <a:srgbClr val="002060"/>
              </a:solidFill>
              <a:latin typeface="SassoonCRInfant" panose="02010503020300020003" pitchFamily="2" charset="0"/>
            </a:endParaRPr>
          </a:p>
        </p:txBody>
      </p:sp>
      <p:pic>
        <p:nvPicPr>
          <p:cNvPr id="4" name="Picture 3"/>
          <p:cNvPicPr>
            <a:picLocks noChangeAspect="1"/>
          </p:cNvPicPr>
          <p:nvPr/>
        </p:nvPicPr>
        <p:blipFill>
          <a:blip r:embed="rId2"/>
          <a:stretch>
            <a:fillRect/>
          </a:stretch>
        </p:blipFill>
        <p:spPr>
          <a:xfrm>
            <a:off x="590006" y="2195194"/>
            <a:ext cx="2882718" cy="3865971"/>
          </a:xfrm>
          <a:prstGeom prst="rect">
            <a:avLst/>
          </a:prstGeom>
        </p:spPr>
      </p:pic>
      <p:pic>
        <p:nvPicPr>
          <p:cNvPr id="5" name="Picture 4"/>
          <p:cNvPicPr>
            <a:picLocks noChangeAspect="1"/>
          </p:cNvPicPr>
          <p:nvPr/>
        </p:nvPicPr>
        <p:blipFill>
          <a:blip r:embed="rId3"/>
          <a:stretch>
            <a:fillRect/>
          </a:stretch>
        </p:blipFill>
        <p:spPr>
          <a:xfrm>
            <a:off x="3876055" y="2195194"/>
            <a:ext cx="3593218" cy="2220052"/>
          </a:xfrm>
          <a:prstGeom prst="rect">
            <a:avLst/>
          </a:prstGeom>
        </p:spPr>
      </p:pic>
      <p:pic>
        <p:nvPicPr>
          <p:cNvPr id="6" name="Picture 5"/>
          <p:cNvPicPr>
            <a:picLocks noChangeAspect="1"/>
          </p:cNvPicPr>
          <p:nvPr/>
        </p:nvPicPr>
        <p:blipFill>
          <a:blip r:embed="rId4"/>
          <a:stretch>
            <a:fillRect/>
          </a:stretch>
        </p:blipFill>
        <p:spPr>
          <a:xfrm>
            <a:off x="7717467" y="2195194"/>
            <a:ext cx="4260755" cy="3356520"/>
          </a:xfrm>
          <a:prstGeom prst="rect">
            <a:avLst/>
          </a:prstGeom>
        </p:spPr>
      </p:pic>
      <mc:AlternateContent xmlns:mc="http://schemas.openxmlformats.org/markup-compatibility/2006" xmlns:p14="http://schemas.microsoft.com/office/powerpoint/2010/main">
        <mc:Choice Requires="p14">
          <p:contentPart p14:bwMode="auto" r:id="rId5">
            <p14:nvContentPartPr>
              <p14:cNvPr id="10" name="Ink 9"/>
              <p14:cNvContentPartPr/>
              <p14:nvPr/>
            </p14:nvContentPartPr>
            <p14:xfrm>
              <a:off x="7749926" y="3282223"/>
              <a:ext cx="3264840" cy="696240"/>
            </p14:xfrm>
          </p:contentPart>
        </mc:Choice>
        <mc:Fallback xmlns="">
          <p:pic>
            <p:nvPicPr>
              <p:cNvPr id="10" name="Ink 9"/>
              <p:cNvPicPr/>
              <p:nvPr/>
            </p:nvPicPr>
            <p:blipFill>
              <a:blip r:embed="rId6"/>
              <a:stretch>
                <a:fillRect/>
              </a:stretch>
            </p:blipFill>
            <p:spPr>
              <a:xfrm>
                <a:off x="7738046" y="3270343"/>
                <a:ext cx="3288600" cy="720000"/>
              </a:xfrm>
              <a:prstGeom prst="rect">
                <a:avLst/>
              </a:prstGeom>
            </p:spPr>
          </p:pic>
        </mc:Fallback>
      </mc:AlternateContent>
    </p:spTree>
    <p:extLst>
      <p:ext uri="{BB962C8B-B14F-4D97-AF65-F5344CB8AC3E}">
        <p14:creationId xmlns:p14="http://schemas.microsoft.com/office/powerpoint/2010/main" val="36235482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assoonCRInfant" panose="02010503020300020003" pitchFamily="2" charset="0"/>
              </a:rPr>
              <a:t>Blending</a:t>
            </a:r>
            <a:endParaRPr lang="en-GB" dirty="0">
              <a:solidFill>
                <a:srgbClr val="002060"/>
              </a:solidFill>
              <a:latin typeface="SassoonCRInfant" panose="02010503020300020003" pitchFamily="2" charset="0"/>
            </a:endParaRPr>
          </a:p>
        </p:txBody>
      </p:sp>
      <p:sp>
        <p:nvSpPr>
          <p:cNvPr id="3" name="Content Placeholder 2"/>
          <p:cNvSpPr>
            <a:spLocks noGrp="1"/>
          </p:cNvSpPr>
          <p:nvPr>
            <p:ph idx="1"/>
          </p:nvPr>
        </p:nvSpPr>
        <p:spPr/>
        <p:txBody>
          <a:bodyPr/>
          <a:lstStyle/>
          <a:p>
            <a:pPr marL="0" indent="0">
              <a:lnSpc>
                <a:spcPct val="150000"/>
              </a:lnSpc>
              <a:buNone/>
            </a:pPr>
            <a:r>
              <a:rPr lang="en-GB" dirty="0" smtClean="0">
                <a:solidFill>
                  <a:srgbClr val="002060"/>
                </a:solidFill>
                <a:latin typeface="SassoonCRInfant" panose="02010503020300020003" pitchFamily="2" charset="0"/>
              </a:rPr>
              <a:t>Children are taught the sounds as pure sounds so that they are able to blend accurately. When children say the sounds out loud we call this </a:t>
            </a:r>
            <a:r>
              <a:rPr lang="en-GB" dirty="0" err="1" smtClean="0">
                <a:solidFill>
                  <a:srgbClr val="002060"/>
                </a:solidFill>
                <a:latin typeface="SassoonCRInfant" panose="02010503020300020003" pitchFamily="2" charset="0"/>
              </a:rPr>
              <a:t>Fredding</a:t>
            </a:r>
            <a:r>
              <a:rPr lang="en-GB" dirty="0" smtClean="0">
                <a:solidFill>
                  <a:srgbClr val="002060"/>
                </a:solidFill>
                <a:latin typeface="SassoonCRInfant" panose="02010503020300020003" pitchFamily="2" charset="0"/>
              </a:rPr>
              <a:t>. This is because Fred the frog can only talk in sounds so the children have to help him blend.  </a:t>
            </a:r>
            <a:endParaRPr lang="en-GB" dirty="0">
              <a:solidFill>
                <a:srgbClr val="002060"/>
              </a:solidFill>
              <a:latin typeface="SassoonCRInfant" panose="02010503020300020003" pitchFamily="2" charset="0"/>
            </a:endParaRPr>
          </a:p>
        </p:txBody>
      </p:sp>
      <p:pic>
        <p:nvPicPr>
          <p:cNvPr id="4" name="Picture 3" descr="See the source image">
            <a:extLst>
              <a:ext uri="{FF2B5EF4-FFF2-40B4-BE49-F238E27FC236}">
                <a16:creationId xmlns:a16="http://schemas.microsoft.com/office/drawing/2014/main" id="{78FDD7CE-7499-4924-A856-954F89045556}"/>
              </a:ext>
            </a:extLst>
          </p:cNvPr>
          <p:cNvPicPr/>
          <p:nvPr/>
        </p:nvPicPr>
        <p:blipFill>
          <a:blip r:embed="rId2">
            <a:clrChange>
              <a:clrFrom>
                <a:srgbClr val="FFFFFB"/>
              </a:clrFrom>
              <a:clrTo>
                <a:srgbClr val="FFFFFB">
                  <a:alpha val="0"/>
                </a:srgbClr>
              </a:clrTo>
            </a:clrChange>
            <a:extLst>
              <a:ext uri="{28A0092B-C50C-407E-A947-70E740481C1C}">
                <a14:useLocalDpi xmlns:a14="http://schemas.microsoft.com/office/drawing/2010/main" val="0"/>
              </a:ext>
            </a:extLst>
          </a:blip>
          <a:srcRect/>
          <a:stretch>
            <a:fillRect/>
          </a:stretch>
        </p:blipFill>
        <p:spPr bwMode="auto">
          <a:xfrm flipH="1">
            <a:off x="9178622" y="500062"/>
            <a:ext cx="2072772" cy="1055687"/>
          </a:xfrm>
          <a:prstGeom prst="rect">
            <a:avLst/>
          </a:prstGeom>
          <a:noFill/>
          <a:ln>
            <a:noFill/>
          </a:ln>
        </p:spPr>
      </p:pic>
    </p:spTree>
    <p:extLst>
      <p:ext uri="{BB962C8B-B14F-4D97-AF65-F5344CB8AC3E}">
        <p14:creationId xmlns:p14="http://schemas.microsoft.com/office/powerpoint/2010/main" val="944374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assoonCRInfant" panose="02010503020300020003" pitchFamily="2" charset="0"/>
              </a:rPr>
              <a:t>Blending</a:t>
            </a:r>
            <a:endParaRPr lang="en-GB" dirty="0">
              <a:solidFill>
                <a:srgbClr val="002060"/>
              </a:solidFill>
              <a:latin typeface="SassoonCRInfant" panose="02010503020300020003" pitchFamily="2" charset="0"/>
            </a:endParaRPr>
          </a:p>
        </p:txBody>
      </p:sp>
      <p:sp>
        <p:nvSpPr>
          <p:cNvPr id="3" name="Content Placeholder 2"/>
          <p:cNvSpPr>
            <a:spLocks noGrp="1"/>
          </p:cNvSpPr>
          <p:nvPr>
            <p:ph idx="1"/>
          </p:nvPr>
        </p:nvSpPr>
        <p:spPr/>
        <p:txBody>
          <a:bodyPr/>
          <a:lstStyle/>
          <a:p>
            <a:pPr marL="0" indent="0">
              <a:lnSpc>
                <a:spcPct val="150000"/>
              </a:lnSpc>
              <a:buNone/>
            </a:pPr>
            <a:r>
              <a:rPr lang="en-GB" dirty="0" smtClean="0">
                <a:solidFill>
                  <a:srgbClr val="002060"/>
                </a:solidFill>
                <a:latin typeface="SassoonCRInfant" panose="02010503020300020003" pitchFamily="2" charset="0"/>
              </a:rPr>
              <a:t>m – a – t               (3 sounds)</a:t>
            </a:r>
          </a:p>
          <a:p>
            <a:pPr marL="0" indent="0">
              <a:lnSpc>
                <a:spcPct val="150000"/>
              </a:lnSpc>
              <a:buNone/>
            </a:pPr>
            <a:r>
              <a:rPr lang="en-GB" dirty="0" err="1" smtClean="0">
                <a:solidFill>
                  <a:srgbClr val="002060"/>
                </a:solidFill>
                <a:latin typeface="SassoonCRInfant" panose="02010503020300020003" pitchFamily="2" charset="0"/>
              </a:rPr>
              <a:t>ch</a:t>
            </a:r>
            <a:r>
              <a:rPr lang="en-GB" dirty="0" smtClean="0">
                <a:solidFill>
                  <a:srgbClr val="002060"/>
                </a:solidFill>
                <a:latin typeface="SassoonCRInfant" panose="02010503020300020003" pitchFamily="2" charset="0"/>
              </a:rPr>
              <a:t> – o – p              (3 sounds)</a:t>
            </a:r>
          </a:p>
          <a:p>
            <a:pPr marL="0" indent="0">
              <a:lnSpc>
                <a:spcPct val="150000"/>
              </a:lnSpc>
              <a:buNone/>
            </a:pPr>
            <a:r>
              <a:rPr lang="en-GB" dirty="0" smtClean="0">
                <a:solidFill>
                  <a:srgbClr val="002060"/>
                </a:solidFill>
                <a:latin typeface="SassoonCRInfant" panose="02010503020300020003" pitchFamily="2" charset="0"/>
              </a:rPr>
              <a:t>l – </a:t>
            </a:r>
            <a:r>
              <a:rPr lang="en-GB" dirty="0" err="1" smtClean="0">
                <a:solidFill>
                  <a:srgbClr val="002060"/>
                </a:solidFill>
                <a:latin typeface="SassoonCRInfant" panose="02010503020300020003" pitchFamily="2" charset="0"/>
              </a:rPr>
              <a:t>igh</a:t>
            </a:r>
            <a:r>
              <a:rPr lang="en-GB" dirty="0" smtClean="0">
                <a:solidFill>
                  <a:srgbClr val="002060"/>
                </a:solidFill>
                <a:latin typeface="SassoonCRInfant" panose="02010503020300020003" pitchFamily="2" charset="0"/>
              </a:rPr>
              <a:t> – t              (3 sounds)</a:t>
            </a:r>
          </a:p>
          <a:p>
            <a:pPr marL="0" indent="0">
              <a:lnSpc>
                <a:spcPct val="150000"/>
              </a:lnSpc>
              <a:buNone/>
            </a:pPr>
            <a:r>
              <a:rPr lang="en-GB" dirty="0" smtClean="0">
                <a:solidFill>
                  <a:srgbClr val="002060"/>
                </a:solidFill>
                <a:latin typeface="SassoonCRInfant" panose="02010503020300020003" pitchFamily="2" charset="0"/>
              </a:rPr>
              <a:t>c – r – </a:t>
            </a:r>
            <a:r>
              <a:rPr lang="en-GB" dirty="0" err="1" smtClean="0">
                <a:solidFill>
                  <a:srgbClr val="002060"/>
                </a:solidFill>
                <a:latin typeface="SassoonCRInfant" panose="02010503020300020003" pitchFamily="2" charset="0"/>
              </a:rPr>
              <a:t>ea</a:t>
            </a:r>
            <a:r>
              <a:rPr lang="en-GB" dirty="0" smtClean="0">
                <a:solidFill>
                  <a:srgbClr val="002060"/>
                </a:solidFill>
                <a:latin typeface="SassoonCRInfant" panose="02010503020300020003" pitchFamily="2" charset="0"/>
              </a:rPr>
              <a:t> - m         (4 sounds)</a:t>
            </a:r>
          </a:p>
          <a:p>
            <a:pPr marL="0" indent="0">
              <a:lnSpc>
                <a:spcPct val="150000"/>
              </a:lnSpc>
              <a:buNone/>
            </a:pPr>
            <a:r>
              <a:rPr lang="en-GB" dirty="0" smtClean="0">
                <a:solidFill>
                  <a:srgbClr val="002060"/>
                </a:solidFill>
                <a:latin typeface="SassoonCRInfant" panose="02010503020300020003" pitchFamily="2" charset="0"/>
              </a:rPr>
              <a:t>s – t – a – m – p     (5 sounds)</a:t>
            </a:r>
          </a:p>
          <a:p>
            <a:pPr marL="0" indent="0">
              <a:lnSpc>
                <a:spcPct val="150000"/>
              </a:lnSpc>
              <a:buNone/>
            </a:pPr>
            <a:endParaRPr lang="en-GB" dirty="0" smtClean="0">
              <a:solidFill>
                <a:srgbClr val="002060"/>
              </a:solidFill>
              <a:latin typeface="SassoonCRInfant" panose="02010503020300020003" pitchFamily="2" charset="0"/>
            </a:endParaRPr>
          </a:p>
          <a:p>
            <a:pPr marL="0" indent="0">
              <a:lnSpc>
                <a:spcPct val="150000"/>
              </a:lnSpc>
              <a:buNone/>
            </a:pPr>
            <a:endParaRPr lang="en-GB" dirty="0">
              <a:solidFill>
                <a:srgbClr val="002060"/>
              </a:solidFill>
              <a:latin typeface="SassoonCRInfant" panose="02010503020300020003" pitchFamily="2" charset="0"/>
            </a:endParaRPr>
          </a:p>
          <a:p>
            <a:pPr marL="0" indent="0">
              <a:lnSpc>
                <a:spcPct val="150000"/>
              </a:lnSpc>
              <a:buNone/>
            </a:pPr>
            <a:endParaRPr lang="en-GB" dirty="0" smtClean="0">
              <a:solidFill>
                <a:srgbClr val="002060"/>
              </a:solidFill>
              <a:latin typeface="SassoonCRInfant" panose="02010503020300020003" pitchFamily="2" charset="0"/>
            </a:endParaRPr>
          </a:p>
          <a:p>
            <a:pPr marL="0" indent="0">
              <a:lnSpc>
                <a:spcPct val="150000"/>
              </a:lnSpc>
              <a:buNone/>
            </a:pPr>
            <a:endParaRPr lang="en-GB" dirty="0">
              <a:solidFill>
                <a:srgbClr val="002060"/>
              </a:solidFill>
              <a:latin typeface="SassoonCRInfant" panose="02010503020300020003" pitchFamily="2" charset="0"/>
            </a:endParaRPr>
          </a:p>
        </p:txBody>
      </p:sp>
      <p:pic>
        <p:nvPicPr>
          <p:cNvPr id="4" name="Picture 3" descr="See the source image">
            <a:extLst>
              <a:ext uri="{FF2B5EF4-FFF2-40B4-BE49-F238E27FC236}">
                <a16:creationId xmlns:a16="http://schemas.microsoft.com/office/drawing/2014/main" id="{78FDD7CE-7499-4924-A856-954F89045556}"/>
              </a:ext>
            </a:extLst>
          </p:cNvPr>
          <p:cNvPicPr/>
          <p:nvPr/>
        </p:nvPicPr>
        <p:blipFill>
          <a:blip r:embed="rId2">
            <a:clrChange>
              <a:clrFrom>
                <a:srgbClr val="FFFFFB"/>
              </a:clrFrom>
              <a:clrTo>
                <a:srgbClr val="FFFFFB">
                  <a:alpha val="0"/>
                </a:srgbClr>
              </a:clrTo>
            </a:clrChange>
            <a:extLst>
              <a:ext uri="{28A0092B-C50C-407E-A947-70E740481C1C}">
                <a14:useLocalDpi xmlns:a14="http://schemas.microsoft.com/office/drawing/2010/main" val="0"/>
              </a:ext>
            </a:extLst>
          </a:blip>
          <a:srcRect/>
          <a:stretch>
            <a:fillRect/>
          </a:stretch>
        </p:blipFill>
        <p:spPr bwMode="auto">
          <a:xfrm flipH="1">
            <a:off x="9178622" y="500062"/>
            <a:ext cx="2072772" cy="1055687"/>
          </a:xfrm>
          <a:prstGeom prst="rect">
            <a:avLst/>
          </a:prstGeom>
          <a:noFill/>
          <a:ln>
            <a:noFill/>
          </a:ln>
        </p:spPr>
      </p:pic>
    </p:spTree>
    <p:extLst>
      <p:ext uri="{BB962C8B-B14F-4D97-AF65-F5344CB8AC3E}">
        <p14:creationId xmlns:p14="http://schemas.microsoft.com/office/powerpoint/2010/main" val="25232885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assoonCRInfant" panose="02010503020300020003" pitchFamily="2" charset="0"/>
              </a:rPr>
              <a:t>Red Words</a:t>
            </a:r>
            <a:endParaRPr lang="en-GB" dirty="0">
              <a:solidFill>
                <a:srgbClr val="002060"/>
              </a:solidFill>
              <a:latin typeface="SassoonCRInfant" panose="02010503020300020003" pitchFamily="2" charset="0"/>
            </a:endParaRPr>
          </a:p>
        </p:txBody>
      </p:sp>
      <p:sp>
        <p:nvSpPr>
          <p:cNvPr id="3" name="Content Placeholder 2"/>
          <p:cNvSpPr>
            <a:spLocks noGrp="1"/>
          </p:cNvSpPr>
          <p:nvPr>
            <p:ph idx="1"/>
          </p:nvPr>
        </p:nvSpPr>
        <p:spPr/>
        <p:txBody>
          <a:bodyPr>
            <a:normAutofit lnSpcReduction="10000"/>
          </a:bodyPr>
          <a:lstStyle/>
          <a:p>
            <a:pPr marL="0" indent="0">
              <a:buNone/>
            </a:pPr>
            <a:r>
              <a:rPr lang="en-GB" sz="3200" dirty="0" smtClean="0">
                <a:solidFill>
                  <a:srgbClr val="002060"/>
                </a:solidFill>
                <a:latin typeface="SassoonCRInfant" panose="02010503020300020003" pitchFamily="2" charset="0"/>
              </a:rPr>
              <a:t>These words are the words that are not decodable using phonics, </a:t>
            </a:r>
          </a:p>
          <a:p>
            <a:pPr marL="0" indent="0">
              <a:buNone/>
            </a:pPr>
            <a:r>
              <a:rPr lang="en-GB" sz="3200" dirty="0" smtClean="0">
                <a:solidFill>
                  <a:srgbClr val="002060"/>
                </a:solidFill>
                <a:latin typeface="SassoonCRInfant" panose="02010503020300020003" pitchFamily="2" charset="0"/>
              </a:rPr>
              <a:t>e.g. the</a:t>
            </a:r>
          </a:p>
          <a:p>
            <a:pPr marL="0" indent="0">
              <a:buNone/>
            </a:pPr>
            <a:r>
              <a:rPr lang="en-GB" sz="3200" dirty="0">
                <a:solidFill>
                  <a:srgbClr val="002060"/>
                </a:solidFill>
                <a:latin typeface="SassoonCRInfant" panose="02010503020300020003" pitchFamily="2" charset="0"/>
              </a:rPr>
              <a:t> </a:t>
            </a:r>
            <a:r>
              <a:rPr lang="en-GB" sz="3200" dirty="0" smtClean="0">
                <a:solidFill>
                  <a:srgbClr val="002060"/>
                </a:solidFill>
                <a:latin typeface="SassoonCRInfant" panose="02010503020300020003" pitchFamily="2" charset="0"/>
              </a:rPr>
              <a:t>    you</a:t>
            </a:r>
          </a:p>
          <a:p>
            <a:pPr marL="0" indent="0">
              <a:buNone/>
            </a:pPr>
            <a:r>
              <a:rPr lang="en-GB" sz="3200" dirty="0">
                <a:solidFill>
                  <a:srgbClr val="002060"/>
                </a:solidFill>
                <a:latin typeface="SassoonCRInfant" panose="02010503020300020003" pitchFamily="2" charset="0"/>
              </a:rPr>
              <a:t> </a:t>
            </a:r>
            <a:r>
              <a:rPr lang="en-GB" sz="3200" dirty="0" smtClean="0">
                <a:solidFill>
                  <a:srgbClr val="002060"/>
                </a:solidFill>
                <a:latin typeface="SassoonCRInfant" panose="02010503020300020003" pitchFamily="2" charset="0"/>
              </a:rPr>
              <a:t>    was</a:t>
            </a:r>
          </a:p>
          <a:p>
            <a:pPr marL="0" indent="0">
              <a:buNone/>
            </a:pPr>
            <a:r>
              <a:rPr lang="en-GB" sz="3200" dirty="0">
                <a:solidFill>
                  <a:srgbClr val="002060"/>
                </a:solidFill>
                <a:latin typeface="SassoonCRInfant" panose="02010503020300020003" pitchFamily="2" charset="0"/>
              </a:rPr>
              <a:t> </a:t>
            </a:r>
            <a:r>
              <a:rPr lang="en-GB" sz="3200" dirty="0" smtClean="0">
                <a:solidFill>
                  <a:srgbClr val="002060"/>
                </a:solidFill>
                <a:latin typeface="SassoonCRInfant" panose="02010503020300020003" pitchFamily="2" charset="0"/>
              </a:rPr>
              <a:t>    come</a:t>
            </a:r>
          </a:p>
          <a:p>
            <a:pPr marL="0" indent="0">
              <a:buNone/>
            </a:pPr>
            <a:endParaRPr lang="en-GB" sz="3200" dirty="0">
              <a:solidFill>
                <a:srgbClr val="002060"/>
              </a:solidFill>
              <a:latin typeface="SassoonCRInfant" panose="02010503020300020003" pitchFamily="2" charset="0"/>
            </a:endParaRPr>
          </a:p>
          <a:p>
            <a:pPr marL="0" indent="0">
              <a:buNone/>
            </a:pPr>
            <a:r>
              <a:rPr lang="en-GB" sz="3200" dirty="0" smtClean="0">
                <a:solidFill>
                  <a:srgbClr val="002060"/>
                </a:solidFill>
                <a:latin typeface="SassoonCRInfant" panose="02010503020300020003" pitchFamily="2" charset="0"/>
              </a:rPr>
              <a:t>These will </a:t>
            </a:r>
            <a:r>
              <a:rPr lang="en-GB" sz="3200" b="1" dirty="0" smtClean="0">
                <a:solidFill>
                  <a:srgbClr val="002060"/>
                </a:solidFill>
                <a:latin typeface="SassoonCRInfant" panose="02010503020300020003" pitchFamily="2" charset="0"/>
              </a:rPr>
              <a:t>not</a:t>
            </a:r>
            <a:r>
              <a:rPr lang="en-GB" sz="3200" dirty="0" smtClean="0">
                <a:solidFill>
                  <a:srgbClr val="002060"/>
                </a:solidFill>
                <a:latin typeface="SassoonCRInfant" panose="02010503020300020003" pitchFamily="2" charset="0"/>
              </a:rPr>
              <a:t> be tested in the screening check</a:t>
            </a:r>
            <a:endParaRPr lang="en-GB" sz="3200" dirty="0">
              <a:solidFill>
                <a:srgbClr val="002060"/>
              </a:solidFill>
              <a:latin typeface="SassoonCRInfant" panose="02010503020300020003" pitchFamily="2" charset="0"/>
            </a:endParaRPr>
          </a:p>
        </p:txBody>
      </p:sp>
    </p:spTree>
    <p:extLst>
      <p:ext uri="{BB962C8B-B14F-4D97-AF65-F5344CB8AC3E}">
        <p14:creationId xmlns:p14="http://schemas.microsoft.com/office/powerpoint/2010/main" val="11834631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assoonCRInfant" panose="02010503020300020003" pitchFamily="2" charset="0"/>
              </a:rPr>
              <a:t>What is the Screening Check?</a:t>
            </a:r>
            <a:endParaRPr lang="en-GB" dirty="0">
              <a:solidFill>
                <a:srgbClr val="002060"/>
              </a:solidFill>
              <a:latin typeface="SassoonCRInfant" panose="02010503020300020003" pitchFamily="2" charset="0"/>
            </a:endParaRPr>
          </a:p>
        </p:txBody>
      </p:sp>
      <p:sp>
        <p:nvSpPr>
          <p:cNvPr id="3" name="Content Placeholder 2"/>
          <p:cNvSpPr>
            <a:spLocks noGrp="1"/>
          </p:cNvSpPr>
          <p:nvPr>
            <p:ph idx="1"/>
          </p:nvPr>
        </p:nvSpPr>
        <p:spPr>
          <a:xfrm>
            <a:off x="746760" y="1446802"/>
            <a:ext cx="10515600" cy="4351338"/>
          </a:xfrm>
        </p:spPr>
        <p:txBody>
          <a:bodyPr>
            <a:noAutofit/>
          </a:bodyPr>
          <a:lstStyle/>
          <a:p>
            <a:pPr marL="0" indent="0">
              <a:buNone/>
            </a:pPr>
            <a:r>
              <a:rPr lang="en-GB" sz="3000" dirty="0" smtClean="0">
                <a:solidFill>
                  <a:srgbClr val="002060"/>
                </a:solidFill>
                <a:latin typeface="SassoonCRInfant" panose="02010503020300020003" pitchFamily="2" charset="0"/>
              </a:rPr>
              <a:t>The Phonics Screening Check is a national test that is administered to children in Year 1. The test has been designed to confirm whether individual children have learnt sufficient skills in phonic decoding and blending for their age. </a:t>
            </a:r>
          </a:p>
          <a:p>
            <a:pPr marL="0" indent="0">
              <a:buNone/>
            </a:pPr>
            <a:endParaRPr lang="en-GB" sz="3000" dirty="0" smtClean="0">
              <a:solidFill>
                <a:srgbClr val="002060"/>
              </a:solidFill>
              <a:latin typeface="SassoonCRInfant" panose="02010503020300020003" pitchFamily="2" charset="0"/>
            </a:endParaRPr>
          </a:p>
          <a:p>
            <a:pPr marL="0" indent="0">
              <a:buNone/>
            </a:pPr>
            <a:r>
              <a:rPr lang="en-GB" sz="3000" dirty="0" smtClean="0">
                <a:solidFill>
                  <a:srgbClr val="002060"/>
                </a:solidFill>
                <a:latin typeface="SassoonCRInfant" panose="02010503020300020003" pitchFamily="2" charset="0"/>
              </a:rPr>
              <a:t>The test is administered on a one-to-one basis and will be administered by Mrs Waters. The children will have 40 words to read. Half of these will be real words and half will be nonsense words. The children read one word at a time and can work through at their own pace. At the end of the text there are some multi-syllabic words.  It usually takes approx. 10 - 15 minutes per child. </a:t>
            </a:r>
            <a:endParaRPr lang="en-GB" sz="3000" dirty="0">
              <a:solidFill>
                <a:srgbClr val="002060"/>
              </a:solidFill>
              <a:latin typeface="SassoonCRInfant" panose="02010503020300020003" pitchFamily="2" charset="0"/>
            </a:endParaRPr>
          </a:p>
        </p:txBody>
      </p:sp>
    </p:spTree>
    <p:extLst>
      <p:ext uri="{BB962C8B-B14F-4D97-AF65-F5344CB8AC3E}">
        <p14:creationId xmlns:p14="http://schemas.microsoft.com/office/powerpoint/2010/main" val="18374072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a:srcRect l="1959" t="476" r="2424" b="1705"/>
          <a:stretch/>
        </p:blipFill>
        <p:spPr>
          <a:xfrm>
            <a:off x="1188720" y="600891"/>
            <a:ext cx="3579222" cy="5199017"/>
          </a:xfrm>
          <a:prstGeom prst="rect">
            <a:avLst/>
          </a:prstGeom>
        </p:spPr>
      </p:pic>
      <p:pic>
        <p:nvPicPr>
          <p:cNvPr id="7" name="Picture 6"/>
          <p:cNvPicPr>
            <a:picLocks noChangeAspect="1"/>
          </p:cNvPicPr>
          <p:nvPr/>
        </p:nvPicPr>
        <p:blipFill rotWithShape="1">
          <a:blip r:embed="rId3"/>
          <a:srcRect l="1487" r="2652" b="1936"/>
          <a:stretch/>
        </p:blipFill>
        <p:spPr>
          <a:xfrm>
            <a:off x="6766560" y="600891"/>
            <a:ext cx="3579224" cy="5212080"/>
          </a:xfrm>
          <a:prstGeom prst="rect">
            <a:avLst/>
          </a:prstGeom>
        </p:spPr>
      </p:pic>
    </p:spTree>
    <p:extLst>
      <p:ext uri="{BB962C8B-B14F-4D97-AF65-F5344CB8AC3E}">
        <p14:creationId xmlns:p14="http://schemas.microsoft.com/office/powerpoint/2010/main" val="2530234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r="3012"/>
          <a:stretch/>
        </p:blipFill>
        <p:spPr>
          <a:xfrm>
            <a:off x="7232334" y="594360"/>
            <a:ext cx="3649028" cy="5257800"/>
          </a:xfrm>
          <a:prstGeom prst="rect">
            <a:avLst/>
          </a:prstGeom>
        </p:spPr>
      </p:pic>
      <p:pic>
        <p:nvPicPr>
          <p:cNvPr id="5" name="Picture 4"/>
          <p:cNvPicPr>
            <a:picLocks noChangeAspect="1"/>
          </p:cNvPicPr>
          <p:nvPr/>
        </p:nvPicPr>
        <p:blipFill rotWithShape="1">
          <a:blip r:embed="rId3"/>
          <a:srcRect l="3125" t="973"/>
          <a:stretch/>
        </p:blipFill>
        <p:spPr>
          <a:xfrm>
            <a:off x="1502228" y="617220"/>
            <a:ext cx="3635557" cy="5234940"/>
          </a:xfrm>
          <a:prstGeom prst="rect">
            <a:avLst/>
          </a:prstGeom>
        </p:spPr>
      </p:pic>
    </p:spTree>
    <p:extLst>
      <p:ext uri="{BB962C8B-B14F-4D97-AF65-F5344CB8AC3E}">
        <p14:creationId xmlns:p14="http://schemas.microsoft.com/office/powerpoint/2010/main" val="24967440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assoonCRInfant" panose="02010503020300020003" pitchFamily="2" charset="0"/>
              </a:rPr>
              <a:t>When will the screening take place?</a:t>
            </a:r>
            <a:endParaRPr lang="en-GB" dirty="0">
              <a:solidFill>
                <a:srgbClr val="002060"/>
              </a:solidFill>
              <a:latin typeface="SassoonCRInfant" panose="02010503020300020003" pitchFamily="2" charset="0"/>
            </a:endParaRPr>
          </a:p>
        </p:txBody>
      </p:sp>
      <p:sp>
        <p:nvSpPr>
          <p:cNvPr id="3" name="Content Placeholder 2"/>
          <p:cNvSpPr>
            <a:spLocks noGrp="1"/>
          </p:cNvSpPr>
          <p:nvPr>
            <p:ph idx="1"/>
          </p:nvPr>
        </p:nvSpPr>
        <p:spPr/>
        <p:txBody>
          <a:bodyPr/>
          <a:lstStyle/>
          <a:p>
            <a:pPr marL="0" indent="0">
              <a:lnSpc>
                <a:spcPct val="150000"/>
              </a:lnSpc>
              <a:buNone/>
            </a:pPr>
            <a:r>
              <a:rPr lang="en-GB" dirty="0" smtClean="0">
                <a:solidFill>
                  <a:srgbClr val="002060"/>
                </a:solidFill>
                <a:latin typeface="SassoonCRInfant" panose="02010503020300020003" pitchFamily="2" charset="0"/>
              </a:rPr>
              <a:t>The tests will be administered throughout the week of 8</a:t>
            </a:r>
            <a:r>
              <a:rPr lang="en-GB" baseline="30000" dirty="0" smtClean="0">
                <a:solidFill>
                  <a:srgbClr val="002060"/>
                </a:solidFill>
                <a:latin typeface="SassoonCRInfant" panose="02010503020300020003" pitchFamily="2" charset="0"/>
              </a:rPr>
              <a:t>th</a:t>
            </a:r>
            <a:r>
              <a:rPr lang="en-GB" dirty="0" smtClean="0">
                <a:solidFill>
                  <a:srgbClr val="002060"/>
                </a:solidFill>
                <a:latin typeface="SassoonCRInfant" panose="02010503020300020003" pitchFamily="2" charset="0"/>
              </a:rPr>
              <a:t> June 2026. It may be on any day during that week so please ensure your child has good attendance at this time. </a:t>
            </a:r>
            <a:endParaRPr lang="en-GB" dirty="0">
              <a:solidFill>
                <a:srgbClr val="002060"/>
              </a:solidFill>
              <a:latin typeface="SassoonCRInfant" panose="02010503020300020003" pitchFamily="2" charset="0"/>
            </a:endParaRPr>
          </a:p>
        </p:txBody>
      </p:sp>
    </p:spTree>
    <p:extLst>
      <p:ext uri="{BB962C8B-B14F-4D97-AF65-F5344CB8AC3E}">
        <p14:creationId xmlns:p14="http://schemas.microsoft.com/office/powerpoint/2010/main" val="36708899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assoonCRInfant" panose="02010503020300020003" pitchFamily="2" charset="0"/>
              </a:rPr>
              <a:t>Reporting to Parents</a:t>
            </a:r>
            <a:endParaRPr lang="en-GB" dirty="0">
              <a:solidFill>
                <a:srgbClr val="002060"/>
              </a:solidFill>
              <a:latin typeface="SassoonCRInfant" panose="02010503020300020003" pitchFamily="2" charset="0"/>
            </a:endParaRPr>
          </a:p>
        </p:txBody>
      </p:sp>
      <p:sp>
        <p:nvSpPr>
          <p:cNvPr id="3" name="Content Placeholder 2"/>
          <p:cNvSpPr>
            <a:spLocks noGrp="1"/>
          </p:cNvSpPr>
          <p:nvPr>
            <p:ph idx="1"/>
          </p:nvPr>
        </p:nvSpPr>
        <p:spPr/>
        <p:txBody>
          <a:bodyPr>
            <a:normAutofit lnSpcReduction="10000"/>
          </a:bodyPr>
          <a:lstStyle/>
          <a:p>
            <a:pPr marL="0" indent="0">
              <a:lnSpc>
                <a:spcPct val="150000"/>
              </a:lnSpc>
              <a:buNone/>
            </a:pPr>
            <a:r>
              <a:rPr lang="en-GB" sz="3200" dirty="0" smtClean="0">
                <a:solidFill>
                  <a:srgbClr val="002060"/>
                </a:solidFill>
                <a:latin typeface="SassoonCRInfant" panose="02010503020300020003" pitchFamily="2" charset="0"/>
              </a:rPr>
              <a:t>In the end of year report you will be given your child’s score out of 40. In previous years the pass mark has been 32 out of 40.</a:t>
            </a:r>
          </a:p>
          <a:p>
            <a:pPr marL="0" indent="0">
              <a:lnSpc>
                <a:spcPct val="150000"/>
              </a:lnSpc>
              <a:buNone/>
            </a:pPr>
            <a:r>
              <a:rPr lang="en-GB" sz="3200" dirty="0" smtClean="0">
                <a:solidFill>
                  <a:srgbClr val="002060"/>
                </a:solidFill>
                <a:latin typeface="SassoonCRInfant" panose="02010503020300020003" pitchFamily="2" charset="0"/>
              </a:rPr>
              <a:t>If your child does not reach the expected standard they will continue to work on phonics in Year 2 and re-take the screening check in Year 2.</a:t>
            </a:r>
            <a:endParaRPr lang="en-GB" sz="3200" dirty="0">
              <a:solidFill>
                <a:srgbClr val="002060"/>
              </a:solidFill>
              <a:latin typeface="SassoonCRInfant" panose="02010503020300020003" pitchFamily="2" charset="0"/>
            </a:endParaRPr>
          </a:p>
        </p:txBody>
      </p:sp>
    </p:spTree>
    <p:extLst>
      <p:ext uri="{BB962C8B-B14F-4D97-AF65-F5344CB8AC3E}">
        <p14:creationId xmlns:p14="http://schemas.microsoft.com/office/powerpoint/2010/main" val="213764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assoonCRInfant" panose="02010503020300020003" pitchFamily="2" charset="0"/>
              </a:rPr>
              <a:t>How can you support your child?</a:t>
            </a:r>
            <a:endParaRPr lang="en-GB" dirty="0">
              <a:solidFill>
                <a:srgbClr val="002060"/>
              </a:solidFill>
              <a:latin typeface="SassoonCRInfant" panose="02010503020300020003" pitchFamily="2" charset="0"/>
            </a:endParaRPr>
          </a:p>
        </p:txBody>
      </p:sp>
      <p:sp>
        <p:nvSpPr>
          <p:cNvPr id="3" name="Content Placeholder 2"/>
          <p:cNvSpPr>
            <a:spLocks noGrp="1"/>
          </p:cNvSpPr>
          <p:nvPr>
            <p:ph idx="1"/>
          </p:nvPr>
        </p:nvSpPr>
        <p:spPr/>
        <p:txBody>
          <a:bodyPr/>
          <a:lstStyle/>
          <a:p>
            <a:r>
              <a:rPr lang="en-GB" dirty="0" smtClean="0">
                <a:solidFill>
                  <a:srgbClr val="002060"/>
                </a:solidFill>
                <a:latin typeface="SassoonCRInfant" panose="02010503020300020003" pitchFamily="2" charset="0"/>
              </a:rPr>
              <a:t>Continue to read daily with your child. </a:t>
            </a:r>
          </a:p>
          <a:p>
            <a:r>
              <a:rPr lang="en-GB" dirty="0" smtClean="0">
                <a:solidFill>
                  <a:srgbClr val="002060"/>
                </a:solidFill>
                <a:latin typeface="SassoonCRInfant" panose="02010503020300020003" pitchFamily="2" charset="0"/>
              </a:rPr>
              <a:t>Help your child with sounds that they are unsure of.</a:t>
            </a:r>
          </a:p>
          <a:p>
            <a:r>
              <a:rPr lang="en-GB" dirty="0">
                <a:solidFill>
                  <a:srgbClr val="002060"/>
                </a:solidFill>
                <a:latin typeface="SassoonCRInfant" panose="02010503020300020003" pitchFamily="2" charset="0"/>
              </a:rPr>
              <a:t>H</a:t>
            </a:r>
            <a:r>
              <a:rPr lang="en-GB" dirty="0" smtClean="0">
                <a:solidFill>
                  <a:srgbClr val="002060"/>
                </a:solidFill>
                <a:latin typeface="SassoonCRInfant" panose="02010503020300020003" pitchFamily="2" charset="0"/>
              </a:rPr>
              <a:t>elp them to spot special friends. Take extra care with split sounds.</a:t>
            </a:r>
          </a:p>
          <a:p>
            <a:r>
              <a:rPr lang="en-GB" dirty="0" smtClean="0">
                <a:solidFill>
                  <a:srgbClr val="002060"/>
                </a:solidFill>
                <a:latin typeface="SassoonCRInfant" panose="02010503020300020003" pitchFamily="2" charset="0"/>
              </a:rPr>
              <a:t>Play games with phonics.</a:t>
            </a:r>
          </a:p>
          <a:p>
            <a:r>
              <a:rPr lang="en-GB" dirty="0" smtClean="0">
                <a:solidFill>
                  <a:srgbClr val="002060"/>
                </a:solidFill>
                <a:latin typeface="SassoonCRInfant" panose="02010503020300020003" pitchFamily="2" charset="0"/>
              </a:rPr>
              <a:t>Watch the portal videos.</a:t>
            </a:r>
          </a:p>
          <a:p>
            <a:pPr marL="0" indent="0">
              <a:buNone/>
            </a:pPr>
            <a:endParaRPr lang="en-GB" dirty="0" smtClean="0">
              <a:solidFill>
                <a:srgbClr val="002060"/>
              </a:solidFill>
              <a:latin typeface="SassoonCRInfant" panose="02010503020300020003" pitchFamily="2" charset="0"/>
            </a:endParaRPr>
          </a:p>
          <a:p>
            <a:endParaRPr lang="en-GB" dirty="0">
              <a:solidFill>
                <a:srgbClr val="002060"/>
              </a:solidFill>
              <a:latin typeface="SassoonCRInfant" panose="02010503020300020003" pitchFamily="2" charset="0"/>
            </a:endParaRPr>
          </a:p>
        </p:txBody>
      </p:sp>
    </p:spTree>
    <p:extLst>
      <p:ext uri="{BB962C8B-B14F-4D97-AF65-F5344CB8AC3E}">
        <p14:creationId xmlns:p14="http://schemas.microsoft.com/office/powerpoint/2010/main" val="3312121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assoonCRInfant" panose="02010503020300020003" pitchFamily="2" charset="0"/>
              </a:rPr>
              <a:t>Activities to try today</a:t>
            </a:r>
            <a:endParaRPr lang="en-GB" dirty="0">
              <a:solidFill>
                <a:srgbClr val="002060"/>
              </a:solidFill>
              <a:latin typeface="SassoonCRInfant" panose="02010503020300020003" pitchFamily="2" charset="0"/>
            </a:endParaRPr>
          </a:p>
        </p:txBody>
      </p:sp>
      <p:sp>
        <p:nvSpPr>
          <p:cNvPr id="3" name="Content Placeholder 2"/>
          <p:cNvSpPr>
            <a:spLocks noGrp="1"/>
          </p:cNvSpPr>
          <p:nvPr>
            <p:ph idx="1"/>
          </p:nvPr>
        </p:nvSpPr>
        <p:spPr/>
        <p:txBody>
          <a:bodyPr/>
          <a:lstStyle/>
          <a:p>
            <a:r>
              <a:rPr lang="en-GB" dirty="0" smtClean="0">
                <a:solidFill>
                  <a:srgbClr val="002060"/>
                </a:solidFill>
                <a:latin typeface="SassoonCRInfant" panose="02010503020300020003" pitchFamily="2" charset="0"/>
              </a:rPr>
              <a:t>iPads – phonics play</a:t>
            </a:r>
          </a:p>
          <a:p>
            <a:r>
              <a:rPr lang="en-GB" dirty="0" smtClean="0">
                <a:solidFill>
                  <a:srgbClr val="002060"/>
                </a:solidFill>
                <a:latin typeface="SassoonCRInfant" panose="02010503020300020003" pitchFamily="2" charset="0"/>
              </a:rPr>
              <a:t>Trash and treasure</a:t>
            </a:r>
          </a:p>
          <a:p>
            <a:r>
              <a:rPr lang="en-GB" dirty="0" smtClean="0">
                <a:solidFill>
                  <a:srgbClr val="002060"/>
                </a:solidFill>
                <a:latin typeface="SassoonCRInfant" panose="02010503020300020003" pitchFamily="2" charset="0"/>
              </a:rPr>
              <a:t>Practise reading green words</a:t>
            </a:r>
          </a:p>
          <a:p>
            <a:r>
              <a:rPr lang="en-GB" dirty="0" smtClean="0">
                <a:solidFill>
                  <a:srgbClr val="002060"/>
                </a:solidFill>
                <a:latin typeface="SassoonCRInfant" panose="02010503020300020003" pitchFamily="2" charset="0"/>
              </a:rPr>
              <a:t>Practise reading nonsense words</a:t>
            </a:r>
          </a:p>
          <a:p>
            <a:r>
              <a:rPr lang="en-GB" dirty="0" smtClean="0">
                <a:solidFill>
                  <a:srgbClr val="002060"/>
                </a:solidFill>
                <a:latin typeface="SassoonCRInfant" panose="02010503020300020003" pitchFamily="2" charset="0"/>
              </a:rPr>
              <a:t>Mosaic colouring </a:t>
            </a:r>
          </a:p>
          <a:p>
            <a:r>
              <a:rPr lang="en-GB" dirty="0" smtClean="0">
                <a:solidFill>
                  <a:srgbClr val="002060"/>
                </a:solidFill>
                <a:latin typeface="SassoonCRInfant" panose="02010503020300020003" pitchFamily="2" charset="0"/>
              </a:rPr>
              <a:t>Read and roll</a:t>
            </a:r>
          </a:p>
          <a:p>
            <a:endParaRPr lang="en-GB" dirty="0"/>
          </a:p>
        </p:txBody>
      </p:sp>
    </p:spTree>
    <p:extLst>
      <p:ext uri="{BB962C8B-B14F-4D97-AF65-F5344CB8AC3E}">
        <p14:creationId xmlns:p14="http://schemas.microsoft.com/office/powerpoint/2010/main" val="31529151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8017" y="2768690"/>
            <a:ext cx="10515600" cy="1325563"/>
          </a:xfrm>
        </p:spPr>
        <p:txBody>
          <a:bodyPr>
            <a:normAutofit/>
          </a:bodyPr>
          <a:lstStyle/>
          <a:p>
            <a:pPr algn="ctr"/>
            <a:r>
              <a:rPr lang="en-GB" sz="8800" dirty="0" smtClean="0">
                <a:solidFill>
                  <a:srgbClr val="002060"/>
                </a:solidFill>
                <a:latin typeface="SassoonCRInfant" panose="02010503020300020003" pitchFamily="2" charset="0"/>
              </a:rPr>
              <a:t>Thank you!</a:t>
            </a:r>
            <a:endParaRPr lang="en-GB" sz="8800" dirty="0">
              <a:solidFill>
                <a:srgbClr val="002060"/>
              </a:solidFill>
              <a:latin typeface="SassoonCRInfant" panose="02010503020300020003" pitchFamily="2" charset="0"/>
            </a:endParaRPr>
          </a:p>
        </p:txBody>
      </p:sp>
    </p:spTree>
    <p:extLst>
      <p:ext uri="{BB962C8B-B14F-4D97-AF65-F5344CB8AC3E}">
        <p14:creationId xmlns:p14="http://schemas.microsoft.com/office/powerpoint/2010/main" val="1936799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538</Words>
  <Application>Microsoft Office PowerPoint</Application>
  <PresentationFormat>Widescreen</PresentationFormat>
  <Paragraphs>57</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SassoonCRInfant</vt:lpstr>
      <vt:lpstr>Office Theme</vt:lpstr>
      <vt:lpstr>Year 1   Phonics Screening Check</vt:lpstr>
      <vt:lpstr>What is phonics?</vt:lpstr>
      <vt:lpstr>Sounds</vt:lpstr>
      <vt:lpstr>Read Write Inc.</vt:lpstr>
      <vt:lpstr>Blending</vt:lpstr>
      <vt:lpstr>Blending</vt:lpstr>
      <vt:lpstr>Red Words</vt:lpstr>
      <vt:lpstr>What is the Screening Check?</vt:lpstr>
      <vt:lpstr>PowerPoint Presentation</vt:lpstr>
      <vt:lpstr>PowerPoint Presentation</vt:lpstr>
      <vt:lpstr>When will the screening take place?</vt:lpstr>
      <vt:lpstr>Reporting to Parents</vt:lpstr>
      <vt:lpstr>How can you support your child?</vt:lpstr>
      <vt:lpstr>Activities to try today</vt:lpstr>
      <vt:lpstr>Thank you!</vt:lpstr>
    </vt:vector>
  </TitlesOfParts>
  <Company>Comberton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Phonics Screening Check</dc:title>
  <dc:creator>sm201</dc:creator>
  <cp:lastModifiedBy>sm201</cp:lastModifiedBy>
  <cp:revision>17</cp:revision>
  <dcterms:created xsi:type="dcterms:W3CDTF">2023-04-16T10:26:38Z</dcterms:created>
  <dcterms:modified xsi:type="dcterms:W3CDTF">2026-04-24T11:19:54Z</dcterms:modified>
</cp:coreProperties>
</file>